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8" r:id="rId1"/>
  </p:sldMasterIdLst>
  <p:notesMasterIdLst>
    <p:notesMasterId r:id="rId5"/>
  </p:notesMasterIdLst>
  <p:sldIdLst>
    <p:sldId id="1353" r:id="rId2"/>
    <p:sldId id="1356" r:id="rId3"/>
    <p:sldId id="1357" r:id="rId4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A200"/>
    <a:srgbClr val="3F7FFF"/>
    <a:srgbClr val="71C2FF"/>
    <a:srgbClr val="B17ED8"/>
    <a:srgbClr val="CC0066"/>
    <a:srgbClr val="FF75BA"/>
    <a:srgbClr val="FF6D6D"/>
    <a:srgbClr val="FF9966"/>
    <a:srgbClr val="FFCC66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9" autoAdjust="0"/>
    <p:restoredTop sz="98564" autoAdjust="0"/>
  </p:normalViewPr>
  <p:slideViewPr>
    <p:cSldViewPr>
      <p:cViewPr>
        <p:scale>
          <a:sx n="90" d="100"/>
          <a:sy n="90" d="100"/>
        </p:scale>
        <p:origin x="-528" y="-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FF95484-6885-47F3-B40F-3E83489672B8}" type="datetimeFigureOut">
              <a:rPr lang="ru-RU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BC5E471-4D59-44F0-ACF0-C44FDE830D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91712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988BCB-6678-4649-B0D0-9FBAF9D6D376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BE7B9-C282-47FC-94AD-EAB1531724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1838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1BFB78-858F-4349-9F1D-69071B71FC19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C7A347-CE18-4E41-BDC8-E06AB2B45F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2893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43B0DC-01D0-48D0-82B6-A6EC11CF3CEC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A64DEC-CAA9-4C6A-BF7D-A669672602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5652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78DA00-13D6-4E61-9575-4C4498CE2BC9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5F8910-8CD6-40D5-9F47-D400E46E98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5883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6F4DBE-CE18-4857-A1F6-6106E482AF72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33087-BECD-4C02-83AB-F9BDC699F6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653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BCE4F3-DB8B-4457-9C95-C4F9E9D0594A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A45E6-19C2-4A25-8C50-B179F0A791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7391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5FE972-939B-47CD-B139-4138F376F5B7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96F2BA-15B4-464F-80D7-0F1E9A1DA1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7738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705465-F295-4A14-91A8-0819A187E918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B54DC2-6C83-4545-8874-9FD8DCE70B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4706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513C6F-BC64-4680-AAD1-E80D9CE89AD1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15D2CB-D50B-46C0-9F16-3DCC4A61FF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5825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4583CA-9357-48FF-9814-C455830ABDD5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36F8E0-B73D-4AD9-A40F-0BE5E0AD3A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361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83FD1D-1BD9-4D13-9189-1344C3137D14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233414-DEE5-4BBF-8B3F-6C28BF3159B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244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8D10E7-B8D4-43B2-92BC-4D0540E8C7FA}" type="datetimeFigureOut">
              <a:rPr lang="ru-RU" smtClean="0"/>
              <a:pPr>
                <a:defRPr/>
              </a:pPr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DFB3F96-BAE3-44B2-92F6-C6D1F88EB8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245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 txBox="1">
            <a:spLocks noChangeArrowheads="1"/>
          </p:cNvSpPr>
          <p:nvPr/>
        </p:nvSpPr>
        <p:spPr bwMode="auto">
          <a:xfrm>
            <a:off x="0" y="500049"/>
            <a:ext cx="7000892" cy="100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None/>
            </a:pPr>
            <a:r>
              <a:rPr lang="ru-RU" sz="1600" b="1" dirty="0" smtClean="0">
                <a:solidFill>
                  <a:schemeClr val="tx2"/>
                </a:solidFill>
              </a:rPr>
              <a:t>Сравнительный анализ размера родительской платы за содержание детей</a:t>
            </a: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ru-RU" sz="1600" b="1" dirty="0" smtClean="0">
                <a:solidFill>
                  <a:schemeClr val="tx2"/>
                </a:solidFill>
              </a:rPr>
              <a:t>в муниципальных дошкольных образовательных учреждениях с режимом работы 5 дней в неделю по 12 часов 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chemeClr val="tx2"/>
                </a:solidFill>
              </a:rPr>
              <a:t> на 2021 год (руб.)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785932"/>
            <a:ext cx="100013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cap="none" spc="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КАДРЫ</a:t>
            </a:r>
            <a:endParaRPr lang="ru-RU" sz="1600" cap="none" spc="0" dirty="0">
              <a:ln w="317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3571883"/>
            <a:ext cx="1643074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400" cap="none" spc="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МАТЕРИАЛЬНО-ТЕХНИЧЕСКИЕ УСЛОВИЯ</a:t>
            </a:r>
            <a:endParaRPr lang="ru-RU" sz="1400" cap="none" spc="0" dirty="0">
              <a:ln w="317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642912" y="1528770"/>
          <a:ext cx="8215367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1702"/>
                <a:gridCol w="2071702"/>
                <a:gridCol w="2000263"/>
                <a:gridCol w="2071700"/>
              </a:tblGrid>
              <a:tr h="36576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714348" y="3571882"/>
          <a:ext cx="8143932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9623"/>
                <a:gridCol w="6044309"/>
              </a:tblGrid>
              <a:tr h="36576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500034" y="1571619"/>
          <a:ext cx="8215374" cy="3357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58"/>
                <a:gridCol w="2738458"/>
                <a:gridCol w="2738458"/>
              </a:tblGrid>
              <a:tr h="59935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Виды групп</a:t>
                      </a: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От 2 месяцев до 3 лет</a:t>
                      </a:r>
                    </a:p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От 3 лет до прекращения образовательных отношений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7777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2021 г.</a:t>
                      </a:r>
                      <a:endParaRPr lang="ru-RU" sz="11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706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Группы </a:t>
                      </a:r>
                      <a:r>
                        <a:rPr lang="ru-RU" sz="1100" b="1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общеразвивающей</a:t>
                      </a:r>
                      <a:r>
                        <a:rPr lang="ru-RU" sz="11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и комбинированной направленность</a:t>
                      </a:r>
                      <a:endParaRPr lang="ru-RU" sz="11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3139</a:t>
                      </a: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3382</a:t>
                      </a: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641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Группы компенсирующей направленности,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 том числе:</a:t>
                      </a:r>
                      <a:endParaRPr lang="ru-RU" sz="11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577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-для </a:t>
                      </a:r>
                      <a:r>
                        <a:rPr lang="ru-RU" sz="11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детей нуждающихся в специальных лечебно – оздоровительных мероприятиях, в том числе ЧБД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4181</a:t>
                      </a: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4102</a:t>
                      </a: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082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 для детей с иными отклонениями в развитии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3808</a:t>
                      </a: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3814</a:t>
                      </a: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082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 для детей с ФФН речи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</a:t>
                      </a: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3814</a:t>
                      </a:r>
                      <a:endParaRPr lang="ru-RU" sz="1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0" y="1"/>
            <a:ext cx="260604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209351"/>
            <a:ext cx="1515979" cy="5775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357172"/>
            <a:ext cx="466707" cy="59028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796" y="387271"/>
            <a:ext cx="1289243" cy="48618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6537960" y="5006340"/>
            <a:ext cx="2606040" cy="1371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628024" y="4885423"/>
            <a:ext cx="1515979" cy="5775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582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 txBox="1">
            <a:spLocks noChangeArrowheads="1"/>
          </p:cNvSpPr>
          <p:nvPr/>
        </p:nvSpPr>
        <p:spPr bwMode="auto">
          <a:xfrm>
            <a:off x="214282" y="285734"/>
            <a:ext cx="8929718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1600" b="1" dirty="0" smtClean="0">
                <a:solidFill>
                  <a:schemeClr val="tx2"/>
                </a:solidFill>
              </a:rPr>
              <a:t>Сравнительный анализ размера родительской платы за содержание детей </a:t>
            </a:r>
            <a:endParaRPr lang="ru-RU" sz="16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sz="1600" b="1" dirty="0" smtClean="0">
                <a:solidFill>
                  <a:schemeClr val="tx2"/>
                </a:solidFill>
              </a:rPr>
              <a:t>в муниципальных дошкольных образовательных учреждениях </a:t>
            </a:r>
            <a:endParaRPr lang="ru-RU" sz="16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sz="1600" b="1" dirty="0" smtClean="0">
                <a:solidFill>
                  <a:schemeClr val="tx2"/>
                </a:solidFill>
              </a:rPr>
              <a:t>Нижнекамского муниципального района на 2021 г.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785932"/>
            <a:ext cx="100013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cap="none" spc="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КАДРЫ</a:t>
            </a:r>
            <a:endParaRPr lang="ru-RU" sz="1600" cap="none" spc="0" dirty="0">
              <a:ln w="317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3571883"/>
            <a:ext cx="1643074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400" cap="none" spc="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МАТЕРИАЛЬНО-ТЕХНИЧЕСКИЕ УСЛОВИЯ</a:t>
            </a:r>
            <a:endParaRPr lang="ru-RU" sz="1400" cap="none" spc="0" dirty="0">
              <a:ln w="317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"/>
            <a:ext cx="260604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209351"/>
            <a:ext cx="1515979" cy="5775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0892" y="357172"/>
            <a:ext cx="466707" cy="59028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1796" y="387271"/>
            <a:ext cx="1289243" cy="48618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6537960" y="5006340"/>
            <a:ext cx="2606040" cy="1371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628024" y="4885423"/>
            <a:ext cx="1515979" cy="5775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57160" y="1006792"/>
          <a:ext cx="8358246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68"/>
                <a:gridCol w="2928958"/>
                <a:gridCol w="857256"/>
                <a:gridCol w="571504"/>
                <a:gridCol w="642942"/>
                <a:gridCol w="571504"/>
                <a:gridCol w="571504"/>
                <a:gridCol w="571504"/>
                <a:gridCol w="571506"/>
              </a:tblGrid>
              <a:tr h="239793"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Категория ДОУ</a:t>
                      </a:r>
                      <a:endParaRPr lang="ru-RU" sz="10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Режим работы ДОУ</a:t>
                      </a:r>
                      <a:endParaRPr lang="ru-RU" sz="10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Количество ДОУ в НМР</a:t>
                      </a:r>
                      <a:endParaRPr lang="ru-RU" sz="10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Размер родительской платы</a:t>
                      </a:r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8940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От 2 месяцев до 3 лет</a:t>
                      </a:r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От 3 лет до прекращения образовательных отношений</a:t>
                      </a:r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Разница</a:t>
                      </a:r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395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2020г.</a:t>
                      </a:r>
                    </a:p>
                    <a:p>
                      <a:pPr algn="ct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2021г.</a:t>
                      </a:r>
                    </a:p>
                    <a:p>
                      <a:pPr algn="ct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2020г.</a:t>
                      </a:r>
                    </a:p>
                    <a:p>
                      <a:pPr algn="ctr"/>
                      <a:r>
                        <a:rPr lang="ru-RU" sz="1000" dirty="0" smtClean="0"/>
                        <a:t>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2021г.</a:t>
                      </a:r>
                    </a:p>
                    <a:p>
                      <a:pPr algn="ct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С 2 </a:t>
                      </a:r>
                      <a:r>
                        <a:rPr lang="ru-RU" sz="1000" dirty="0" err="1" smtClean="0"/>
                        <a:t>мес-до</a:t>
                      </a:r>
                      <a:r>
                        <a:rPr lang="ru-RU" sz="1000" dirty="0" smtClean="0"/>
                        <a:t> 3 лет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От</a:t>
                      </a:r>
                      <a:r>
                        <a:rPr lang="ru-RU" sz="1000" baseline="0" dirty="0" smtClean="0"/>
                        <a:t> 3 лет до </a:t>
                      </a:r>
                      <a:r>
                        <a:rPr lang="ru-RU" sz="1000" baseline="0" dirty="0" err="1" smtClean="0"/>
                        <a:t>прекр</a:t>
                      </a:r>
                      <a:r>
                        <a:rPr lang="ru-RU" sz="1000" baseline="0" dirty="0" smtClean="0"/>
                        <a:t>.</a:t>
                      </a:r>
                      <a:endParaRPr lang="ru-RU" sz="1000" dirty="0"/>
                    </a:p>
                  </a:txBody>
                  <a:tcPr/>
                </a:tc>
              </a:tr>
              <a:tr h="539533">
                <a:tc rowSpan="4">
                  <a:txBody>
                    <a:bodyPr/>
                    <a:lstStyle/>
                    <a:p>
                      <a:r>
                        <a:rPr lang="ru-RU" sz="1000" dirty="0" smtClean="0"/>
                        <a:t>Городские ДОУ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дней – 12 часов</a:t>
                      </a:r>
                      <a:endParaRPr lang="ru-RU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группы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общеразвивающей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комбинированной направленности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51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3139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3252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3382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Arial" pitchFamily="34" charset="0"/>
                          <a:cs typeface="Arial" pitchFamily="34" charset="0"/>
                        </a:rPr>
                        <a:t>+121</a:t>
                      </a:r>
                      <a:endParaRPr lang="ru-RU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Arial" pitchFamily="34" charset="0"/>
                          <a:cs typeface="Arial" pitchFamily="34" charset="0"/>
                        </a:rPr>
                        <a:t>+130</a:t>
                      </a:r>
                      <a:endParaRPr lang="ru-RU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8940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дней – 12 часов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группы для детей, нуждающиеся в специальных лечебно – оздоровительных мероприятиях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ДОУ 29,60,61,64,69,70,71,75,77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4020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4181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3944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4102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+161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+158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8940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дней – 12 часов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группы для детей с иными отклонениями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ДОУ 12, 24, 40, 41, 53, 57, 68, 73, 78,63, 87,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Кам.Поляны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№3, Кам.Поляны№4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3662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3808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3667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3814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+146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+147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49611">
                <a:tc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дней – 12 часов</a:t>
                      </a:r>
                      <a:endParaRPr lang="ru-RU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ЦРР 89,90,91,92,95,96,97,98,99)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3018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3139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3252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3382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+121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+130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7582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 txBox="1">
            <a:spLocks noChangeArrowheads="1"/>
          </p:cNvSpPr>
          <p:nvPr/>
        </p:nvSpPr>
        <p:spPr bwMode="auto">
          <a:xfrm>
            <a:off x="214282" y="428610"/>
            <a:ext cx="8929718" cy="92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1600" b="1" dirty="0" smtClean="0">
                <a:solidFill>
                  <a:schemeClr val="tx2"/>
                </a:solidFill>
              </a:rPr>
              <a:t>Сравнительный анализ размера родительской платы за содержание детей </a:t>
            </a:r>
            <a:endParaRPr lang="ru-RU" sz="16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sz="1600" b="1" dirty="0" smtClean="0">
                <a:solidFill>
                  <a:schemeClr val="tx2"/>
                </a:solidFill>
              </a:rPr>
              <a:t>в муниципальных дошкольных образовательных учреждениях </a:t>
            </a:r>
            <a:endParaRPr lang="ru-RU" sz="16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sz="1600" b="1" dirty="0" smtClean="0">
                <a:solidFill>
                  <a:schemeClr val="tx2"/>
                </a:solidFill>
              </a:rPr>
              <a:t>Нижнекамского муниципального района на 2021 г.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785932"/>
            <a:ext cx="100013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cap="none" spc="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КАДРЫ</a:t>
            </a:r>
            <a:endParaRPr lang="ru-RU" sz="1600" cap="none" spc="0" dirty="0">
              <a:ln w="317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3571883"/>
            <a:ext cx="1643074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400" cap="none" spc="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itchFamily="34" charset="0"/>
              </a:rPr>
              <a:t>МАТЕРИАЛЬНО-ТЕХНИЧЕСКИЕ УСЛОВИЯ</a:t>
            </a:r>
            <a:endParaRPr lang="ru-RU" sz="1400" cap="none" spc="0" dirty="0">
              <a:ln w="317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"/>
            <a:ext cx="260604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209351"/>
            <a:ext cx="1515979" cy="5775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0892" y="357172"/>
            <a:ext cx="466707" cy="59028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1796" y="387271"/>
            <a:ext cx="1289243" cy="48618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6537960" y="5006340"/>
            <a:ext cx="2606040" cy="1371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628024" y="4885423"/>
            <a:ext cx="1515979" cy="5775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57160" y="1428742"/>
          <a:ext cx="8358246" cy="3399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68"/>
                <a:gridCol w="2928958"/>
                <a:gridCol w="857256"/>
                <a:gridCol w="571504"/>
                <a:gridCol w="642942"/>
                <a:gridCol w="571504"/>
                <a:gridCol w="571504"/>
                <a:gridCol w="571504"/>
                <a:gridCol w="571506"/>
              </a:tblGrid>
              <a:tr h="214314"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Категория ДОУ</a:t>
                      </a:r>
                      <a:endParaRPr lang="ru-RU" sz="10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Режим работы ДОУ</a:t>
                      </a:r>
                      <a:endParaRPr lang="ru-RU" sz="10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Количество ДОУ в НМР</a:t>
                      </a:r>
                      <a:endParaRPr lang="ru-RU" sz="10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Размер родительской платы</a:t>
                      </a:r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96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От 2 месяцев до 3 лет</a:t>
                      </a:r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От 3 лет до прекращения образовательных отношений</a:t>
                      </a:r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Разница</a:t>
                      </a:r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96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2020г.</a:t>
                      </a:r>
                    </a:p>
                    <a:p>
                      <a:pPr algn="ct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2021г.</a:t>
                      </a:r>
                    </a:p>
                    <a:p>
                      <a:pPr algn="ct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2020г.</a:t>
                      </a:r>
                    </a:p>
                    <a:p>
                      <a:pPr algn="ctr"/>
                      <a:r>
                        <a:rPr lang="ru-RU" sz="1000" dirty="0" smtClean="0"/>
                        <a:t>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2021г.</a:t>
                      </a:r>
                    </a:p>
                    <a:p>
                      <a:pPr algn="ct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С 2мес-3лет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</a:t>
                      </a:r>
                      <a:r>
                        <a:rPr lang="ru-RU" sz="1000" baseline="0" dirty="0" smtClean="0"/>
                        <a:t> 3лет до </a:t>
                      </a:r>
                      <a:r>
                        <a:rPr lang="ru-RU" sz="1000" baseline="0" dirty="0" err="1" smtClean="0"/>
                        <a:t>прекр</a:t>
                      </a:r>
                      <a:r>
                        <a:rPr lang="ru-RU" sz="1000" baseline="0" dirty="0" smtClean="0"/>
                        <a:t>.</a:t>
                      </a:r>
                      <a:endParaRPr lang="ru-RU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/>
                    </a:p>
                  </a:txBody>
                  <a:tcPr/>
                </a:tc>
              </a:tr>
              <a:tr h="419698">
                <a:tc rowSpan="3">
                  <a:txBody>
                    <a:bodyPr/>
                    <a:lstStyle/>
                    <a:p>
                      <a:r>
                        <a:rPr lang="ru-RU" sz="1000" dirty="0" smtClean="0"/>
                        <a:t>Сельские ДОУ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 дней – 12 часов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(Шереметьевка 1, Трудовой, </a:t>
                      </a:r>
                      <a:r>
                        <a:rPr lang="ru-RU" sz="10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Сухарево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0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Кармалы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Б.Афанасово, Городище, </a:t>
                      </a:r>
                      <a:r>
                        <a:rPr lang="ru-RU" sz="10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Каенлы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, Старошешминск, </a:t>
                      </a:r>
                      <a:r>
                        <a:rPr lang="ru-RU" sz="10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Шингальчи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0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Ташлык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0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В.Уратьма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Верхние Челны</a:t>
                      </a:r>
                      <a:r>
                        <a:rPr lang="ru-RU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00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Нижние 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Челны, Красный Ключ, Прости)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3018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3139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3252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3382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+121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+130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196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 дней – 9 часов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(Камский,)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ru-RU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2835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2948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3120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3245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+113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+125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196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 дней – 10,5 часов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ru-RU" sz="10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Елантово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Болгары, Нижняя </a:t>
                      </a:r>
                      <a:r>
                        <a:rPr lang="ru-RU" sz="10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Уратьма</a:t>
                      </a:r>
                      <a:r>
                        <a:rPr lang="ru-RU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,)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ru-RU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2853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2967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3127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3252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+114</a:t>
                      </a:r>
                      <a:endParaRPr lang="ru-RU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+125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7582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11950</TotalTime>
  <Words>440</Words>
  <Application>Microsoft Office PowerPoint</Application>
  <PresentationFormat>Экран (16:9)</PresentationFormat>
  <Paragraphs>126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подходы  в обучении детей  государственным языкам  в дошкольных образовательных учреждениях Республики Татарстан</dc:title>
  <dc:creator>Завед</dc:creator>
  <cp:lastModifiedBy>Лена</cp:lastModifiedBy>
  <cp:revision>1097</cp:revision>
  <dcterms:created xsi:type="dcterms:W3CDTF">2012-06-27T12:08:55Z</dcterms:created>
  <dcterms:modified xsi:type="dcterms:W3CDTF">2020-12-21T09:22:39Z</dcterms:modified>
</cp:coreProperties>
</file>